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73" r:id="rId5"/>
    <p:sldId id="258" r:id="rId6"/>
    <p:sldId id="259" r:id="rId7"/>
    <p:sldId id="261" r:id="rId8"/>
    <p:sldId id="262" r:id="rId9"/>
    <p:sldId id="266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4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4E9"/>
    <a:srgbClr val="D8E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6" autoAdjust="0"/>
    <p:restoredTop sz="94660"/>
  </p:normalViewPr>
  <p:slideViewPr>
    <p:cSldViewPr snapToGrid="0">
      <p:cViewPr varScale="1">
        <p:scale>
          <a:sx n="153" d="100"/>
          <a:sy n="153" d="100"/>
        </p:scale>
        <p:origin x="275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76934C-EC5A-EC51-6028-50385E354B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BCB3CB-9D26-B0AF-B9F4-77825D3680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88C5C78-267C-A6CF-31C5-C96CB26DE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 algn="ctr"/>
            <a:fld id="{435E17D9-690D-49F6-BC47-040C2C609CC2}" type="datetimeFigureOut">
              <a:rPr lang="nl-NL" smtClean="0"/>
              <a:pPr algn="ctr"/>
              <a:t>31-3-2026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839031A-E5AC-9002-16FF-2967379F7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26C8B6B-9446-E662-E6E6-2724A9105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C131C-1A9F-41B6-80EB-73315430D4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0931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04302A-F63D-4425-CC71-771373C30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39D7347-A73E-2F7D-8CB5-195B730203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8706EA-C22D-A514-B983-A02FF7849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17D9-690D-49F6-BC47-040C2C609CC2}" type="datetimeFigureOut">
              <a:rPr lang="nl-NL" smtClean="0"/>
              <a:t>31-3-2026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9B3FA88-1426-1E83-86FB-A9116C478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A3F09D7-5D09-716A-2C37-C130829A6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C131C-1A9F-41B6-80EB-73315430D4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8128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2EF7A51-A15A-6455-2E0C-6A4F4B73C4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7648C0C-CE35-29F3-7A09-585A07BC8A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4FFCB74-A757-3AC1-7F04-DDD99B492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17D9-690D-49F6-BC47-040C2C609CC2}" type="datetimeFigureOut">
              <a:rPr lang="nl-NL" smtClean="0"/>
              <a:t>31-3-2026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79AB10A-1011-D345-2CD5-78868E1E6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81588F1-2DA3-2589-E660-C959C3D50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C131C-1A9F-41B6-80EB-73315430D4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6839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76F144-E622-6C60-1EAC-435467CAD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FA96D4B-A5D1-84EC-F381-571C755CF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CA68FA2-93F8-8B77-389F-8F3E7A349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17D9-690D-49F6-BC47-040C2C609CC2}" type="datetimeFigureOut">
              <a:rPr lang="nl-NL" smtClean="0"/>
              <a:t>31-3-2026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C43468D-7F41-E471-8BF6-75FD89361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7EDDB4B-09EC-EA27-3C4F-329BAD6F1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C131C-1A9F-41B6-80EB-73315430D4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4890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F032EC-7DD3-9E7E-37A3-3A9307099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3A18A57-B983-FF06-FDD9-0BEEE1302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CD3C1C7-4611-5393-6448-12A7694EB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17D9-690D-49F6-BC47-040C2C609CC2}" type="datetimeFigureOut">
              <a:rPr lang="nl-NL" smtClean="0"/>
              <a:t>31-3-2026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28C72A-457F-1E3A-1F9A-F28A3D7E6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B0F329A-28B6-6984-027F-821A2D0DC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C131C-1A9F-41B6-80EB-73315430D4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9562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48364C-2774-B4B2-886B-64C8D31D0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0B4F4AE-43E5-7ED1-D874-13C2E3D01F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44433C5-957C-36CB-2259-D591946284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BF2EC9E-3340-262F-23BA-ECCC029E2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17D9-690D-49F6-BC47-040C2C609CC2}" type="datetimeFigureOut">
              <a:rPr lang="nl-NL" smtClean="0"/>
              <a:t>31-3-2026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7ACEAAA-0132-9E2A-6874-5BA7DB101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0D3DD04-D2E4-BE61-BD58-C309DEE03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C131C-1A9F-41B6-80EB-73315430D4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048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E67BFC-E20A-4823-C354-C242B02F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5F11BBD-2A6C-37C7-F642-E56D877DA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3460BED-186E-4C28-98D3-B3D0AD05B8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E56B224-412E-F289-DF98-E5E66E8BB7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BD2274A-BE09-D8C6-345D-2E170F7B86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3444431-AFFF-F049-EFD8-764F8D14E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17D9-690D-49F6-BC47-040C2C609CC2}" type="datetimeFigureOut">
              <a:rPr lang="nl-NL" smtClean="0"/>
              <a:t>31-3-2026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53C58B4-FF05-D9E7-2D1D-6C78D3180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870AA86-7C92-301A-BC85-15B1C830E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C131C-1A9F-41B6-80EB-73315430D4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872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DDA6D9-0639-7E0D-EE47-B55DAF552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361AB8A-94A9-F0C0-B26E-176E45336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17D9-690D-49F6-BC47-040C2C609CC2}" type="datetimeFigureOut">
              <a:rPr lang="nl-NL" smtClean="0"/>
              <a:t>31-3-2026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C8D44F0-ABB5-409D-657D-837DE6D9A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4391B40-29D7-436B-4F97-299469413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C131C-1A9F-41B6-80EB-73315430D4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6057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B5261FA-7587-B868-C633-980103E7A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17D9-690D-49F6-BC47-040C2C609CC2}" type="datetimeFigureOut">
              <a:rPr lang="nl-NL" smtClean="0"/>
              <a:t>31-3-2026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D252C3B-4BDB-33CD-29EA-230D56D68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5B9191D-0FAD-BC18-1B26-AB3FD0B42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C131C-1A9F-41B6-80EB-73315430D4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2151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E849C8-6B89-D926-76AD-8254451AB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6F46EA-869D-80CA-25ED-7848CC073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62C44D6-4D37-981D-29F2-47BA8D3E68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FE67329-75F6-8D12-A2F1-D9769FECF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17D9-690D-49F6-BC47-040C2C609CC2}" type="datetimeFigureOut">
              <a:rPr lang="nl-NL" smtClean="0"/>
              <a:t>31-3-2026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6FDC7AE-9E9F-00A3-12F2-8B191E251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39E83A2-7C01-B249-DEAB-8EB6BE985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C131C-1A9F-41B6-80EB-73315430D4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710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A694B8-39DA-C5C1-3F87-08CA5214C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9DACF5E-5627-8FB3-BCF8-4CA94F0D5F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AAA5F1B-CB93-2E6B-D196-5D8F13EFD6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2024851-1F5E-F290-D507-43D572388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17D9-690D-49F6-BC47-040C2C609CC2}" type="datetimeFigureOut">
              <a:rPr lang="nl-NL" smtClean="0"/>
              <a:t>31-3-2026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ACE7FFA-CD0C-701B-CA0E-07747C677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78C30EC-9858-ADE9-6D21-33540B2CE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C131C-1A9F-41B6-80EB-73315430D4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7454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ixnio.com/cs/ruzne/solarni-energie-solarni-panel-vetrny-mlyn-energie-obloha-pole-vitr-slunce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20000"/>
                <a:lumOff val="8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>
            <a:extLst>
              <a:ext uri="{FF2B5EF4-FFF2-40B4-BE49-F238E27FC236}">
                <a16:creationId xmlns:a16="http://schemas.microsoft.com/office/drawing/2014/main" id="{58851AEC-27E8-F755-7047-F25E12A96C7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CrisscrossEtching/>
                    </a14:imgEffect>
                    <a14:imgEffect>
                      <a14:sharpenSoften amount="28000"/>
                    </a14:imgEffect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  <a14:imgEffect>
                      <a14:brightnessContrast bright="-1000"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rcRect l="56114" r="32487"/>
          <a:stretch>
            <a:fillRect/>
          </a:stretch>
        </p:blipFill>
        <p:spPr>
          <a:xfrm>
            <a:off x="0" y="0"/>
            <a:ext cx="1384300" cy="6858000"/>
          </a:xfrm>
          <a:prstGeom prst="rect">
            <a:avLst/>
          </a:prstGeom>
        </p:spPr>
      </p:pic>
      <p:pic>
        <p:nvPicPr>
          <p:cNvPr id="9" name="Graphic 8" descr="Blad">
            <a:extLst>
              <a:ext uri="{FF2B5EF4-FFF2-40B4-BE49-F238E27FC236}">
                <a16:creationId xmlns:a16="http://schemas.microsoft.com/office/drawing/2014/main" id="{64B895FC-1243-E305-2977-2C7FA30361A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936951" y="1218555"/>
            <a:ext cx="5320358" cy="5320358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47DBA0D-DF27-CC69-CFA4-EE1B3DDE8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300" y="365125"/>
            <a:ext cx="99695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3D59E03-95DE-5AA1-D3E5-5EDEA791F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4300" y="1825625"/>
            <a:ext cx="99695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342030D-C7AB-6E4D-E53A-A93A93B1AD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84300" y="6356350"/>
            <a:ext cx="219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E17D9-690D-49F6-BC47-040C2C609CC2}" type="datetimeFigureOut">
              <a:rPr lang="nl-NL" smtClean="0"/>
              <a:t>31-3-2026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1950225-0CDB-6665-1328-4E314A48B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E30FBF1-8D04-DC0C-F37B-7C8C5229C1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C131C-1A9F-41B6-80EB-73315430D4A7}" type="slidenum">
              <a:rPr lang="nl-NL" smtClean="0"/>
              <a:t>‹nr.›</a:t>
            </a:fld>
            <a:endParaRPr lang="nl-NL"/>
          </a:p>
        </p:txBody>
      </p:sp>
      <p:pic>
        <p:nvPicPr>
          <p:cNvPr id="15" name="Afbeelding 14" descr="Afbeelding met tekst, logo, Lettertype, Graphics&#10;&#10;Door AI gegenereerde inhoud is mogelijk onjuist.">
            <a:extLst>
              <a:ext uri="{FF2B5EF4-FFF2-40B4-BE49-F238E27FC236}">
                <a16:creationId xmlns:a16="http://schemas.microsoft.com/office/drawing/2014/main" id="{DB28B58B-CDF0-740A-6ADC-38B27074CDD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317" y="365125"/>
            <a:ext cx="867983" cy="64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99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1AD689-9225-4D1C-0CC8-C88A0E3292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Warmtewandeling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7E8060B-19B9-7902-B764-129D85F646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Ronde langs 6 woningen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81EDEA5-99AF-43D4-F4D2-A174A7193D12}"/>
              </a:ext>
            </a:extLst>
          </p:cNvPr>
          <p:cNvSpPr txBox="1"/>
          <p:nvPr/>
        </p:nvSpPr>
        <p:spPr>
          <a:xfrm>
            <a:off x="1759670" y="5081814"/>
            <a:ext cx="42514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Warmtescans en rapport opgemaakt door:</a:t>
            </a:r>
          </a:p>
          <a:p>
            <a:r>
              <a:rPr lang="nl-NL" dirty="0"/>
              <a:t>Rein van der Meer</a:t>
            </a:r>
          </a:p>
          <a:p>
            <a:r>
              <a:rPr lang="nl-NL" dirty="0"/>
              <a:t>Ing. Danny van Hooren</a:t>
            </a:r>
          </a:p>
          <a:p>
            <a:endParaRPr lang="nl-NL" dirty="0"/>
          </a:p>
          <a:p>
            <a:r>
              <a:rPr lang="nl-NL" dirty="0"/>
              <a:t>Datum: 24 februari 2026</a:t>
            </a:r>
          </a:p>
        </p:txBody>
      </p:sp>
    </p:spTree>
    <p:extLst>
      <p:ext uri="{BB962C8B-B14F-4D97-AF65-F5344CB8AC3E}">
        <p14:creationId xmlns:p14="http://schemas.microsoft.com/office/powerpoint/2010/main" val="1258688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FF5A76-3307-33A1-F3F3-EFD4D06EA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Woning 4 (1)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2B44959D-EB2D-05E1-1CC0-EA1D78939B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059" y="1703767"/>
            <a:ext cx="1798876" cy="1859664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3B24D671-73A8-3518-DBB9-F99846A813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687" y="1703767"/>
            <a:ext cx="1798876" cy="1859664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2B4B1BC0-6EBE-A68B-4BC5-1CEF3934F6FA}"/>
              </a:ext>
            </a:extLst>
          </p:cNvPr>
          <p:cNvSpPr txBox="1"/>
          <p:nvPr/>
        </p:nvSpPr>
        <p:spPr>
          <a:xfrm>
            <a:off x="2220849" y="3564127"/>
            <a:ext cx="1899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Garagepoort</a:t>
            </a:r>
          </a:p>
          <a:p>
            <a:r>
              <a:rPr lang="nl-NL" dirty="0"/>
              <a:t>Warmste punt de is LED verlichting</a:t>
            </a:r>
          </a:p>
          <a:p>
            <a:endParaRPr lang="nl-NL" dirty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ACFFEAE8-71D4-475E-A31C-E6162F36E9F7}"/>
              </a:ext>
            </a:extLst>
          </p:cNvPr>
          <p:cNvSpPr txBox="1"/>
          <p:nvPr/>
        </p:nvSpPr>
        <p:spPr>
          <a:xfrm>
            <a:off x="5827157" y="3689387"/>
            <a:ext cx="2563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Raam voorkant woning.</a:t>
            </a:r>
          </a:p>
          <a:p>
            <a:r>
              <a:rPr lang="nl-NL" dirty="0"/>
              <a:t>Panelen onder ramen hebben goede isolatie t.o.v. bakstenen links</a:t>
            </a:r>
          </a:p>
        </p:txBody>
      </p:sp>
      <p:pic>
        <p:nvPicPr>
          <p:cNvPr id="5122" name="Picture 2" descr="Maatwerk kunststof kozijn: vast glas en borstwering">
            <a:extLst>
              <a:ext uri="{FF2B5EF4-FFF2-40B4-BE49-F238E27FC236}">
                <a16:creationId xmlns:a16="http://schemas.microsoft.com/office/drawing/2014/main" id="{291D1D38-DCDD-FCA3-BFC1-5EB21F32DA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51" t="16804" b="4566"/>
          <a:stretch>
            <a:fillRect/>
          </a:stretch>
        </p:blipFill>
        <p:spPr bwMode="auto">
          <a:xfrm>
            <a:off x="8510934" y="1703766"/>
            <a:ext cx="1516151" cy="312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030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A7B119-97A9-7FFB-2C75-0520EFFA1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Woning 4 (2)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EA827DD-45A4-542D-1DD2-0BD2F1C14C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471" y="1935498"/>
            <a:ext cx="1798876" cy="1859664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8A4B5C3-D620-878F-0EE6-CF493277BA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924" y="1931359"/>
            <a:ext cx="1798876" cy="1859664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EE75466F-872A-80B7-10AA-BAFE6EFA46AB}"/>
              </a:ext>
            </a:extLst>
          </p:cNvPr>
          <p:cNvSpPr txBox="1"/>
          <p:nvPr/>
        </p:nvSpPr>
        <p:spPr>
          <a:xfrm>
            <a:off x="7050808" y="3873461"/>
            <a:ext cx="19702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Badkamer raam links met</a:t>
            </a:r>
          </a:p>
          <a:p>
            <a:r>
              <a:rPr lang="nl-NL" dirty="0"/>
              <a:t>Ventilatierooster</a:t>
            </a:r>
          </a:p>
          <a:p>
            <a:r>
              <a:rPr lang="nl-NL" dirty="0"/>
              <a:t>Ramen links hebben rolluiken gesloten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BA815DCC-CA54-0267-D9D2-5F6A4BEA63EB}"/>
              </a:ext>
            </a:extLst>
          </p:cNvPr>
          <p:cNvSpPr txBox="1"/>
          <p:nvPr/>
        </p:nvSpPr>
        <p:spPr>
          <a:xfrm>
            <a:off x="9554924" y="3873461"/>
            <a:ext cx="19702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Ramen 2</a:t>
            </a:r>
            <a:r>
              <a:rPr lang="nl-NL" baseline="30000" dirty="0"/>
              <a:t>de</a:t>
            </a:r>
            <a:r>
              <a:rPr lang="nl-NL" dirty="0"/>
              <a:t> verdieping, Warmste punt  is bij buren.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47BF221-A37B-8137-4C53-50CEB2B176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71" y="1935498"/>
            <a:ext cx="1798876" cy="1859664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F4A2CC6C-4CE9-888F-E429-5FE29818DC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174" y="1935498"/>
            <a:ext cx="1798876" cy="1859664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1A38BB89-6D64-1EB9-CF89-257C28716010}"/>
              </a:ext>
            </a:extLst>
          </p:cNvPr>
          <p:cNvSpPr txBox="1"/>
          <p:nvPr/>
        </p:nvSpPr>
        <p:spPr>
          <a:xfrm>
            <a:off x="2046179" y="3791023"/>
            <a:ext cx="1798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Raam zijkant woning boven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3EF0A957-0047-DEB2-0F15-70AD904B0485}"/>
              </a:ext>
            </a:extLst>
          </p:cNvPr>
          <p:cNvSpPr txBox="1"/>
          <p:nvPr/>
        </p:nvSpPr>
        <p:spPr>
          <a:xfrm>
            <a:off x="4516382" y="3791023"/>
            <a:ext cx="1798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Raam zijkant woning beneden</a:t>
            </a:r>
          </a:p>
        </p:txBody>
      </p:sp>
    </p:spTree>
    <p:extLst>
      <p:ext uri="{BB962C8B-B14F-4D97-AF65-F5344CB8AC3E}">
        <p14:creationId xmlns:p14="http://schemas.microsoft.com/office/powerpoint/2010/main" val="1587030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FD66EA-69DE-5E89-F188-61E594184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Woning 4 (3)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7B170E2-6E3C-ECD0-8134-36797A16E1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970" y="1916707"/>
            <a:ext cx="1798876" cy="1859664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E77D9A1-C672-C482-953A-61D5922B14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876" y="1916707"/>
            <a:ext cx="1798876" cy="1859664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2B5B6FDB-4A70-624C-A4C6-876FC4246E67}"/>
              </a:ext>
            </a:extLst>
          </p:cNvPr>
          <p:cNvSpPr txBox="1"/>
          <p:nvPr/>
        </p:nvSpPr>
        <p:spPr>
          <a:xfrm>
            <a:off x="2263197" y="3830649"/>
            <a:ext cx="40937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Dit is in de garage.</a:t>
            </a:r>
          </a:p>
          <a:p>
            <a:r>
              <a:rPr lang="nl-NL" dirty="0"/>
              <a:t>Achter blauwe deel links is buiten,</a:t>
            </a:r>
          </a:p>
          <a:p>
            <a:r>
              <a:rPr lang="nl-NL" dirty="0"/>
              <a:t>Achter groene deel rechts de woonkamer</a:t>
            </a:r>
          </a:p>
          <a:p>
            <a:r>
              <a:rPr lang="nl-NL" dirty="0"/>
              <a:t>Muur is </a:t>
            </a:r>
            <a:r>
              <a:rPr lang="nl-NL" dirty="0" err="1"/>
              <a:t>enkelsteens</a:t>
            </a:r>
            <a:r>
              <a:rPr lang="nl-NL" dirty="0"/>
              <a:t> gebouwd.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Dit is een constructief probleem!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39BDA39F-7BE1-476C-F751-5963D657FCB4}"/>
              </a:ext>
            </a:extLst>
          </p:cNvPr>
          <p:cNvSpPr txBox="1"/>
          <p:nvPr/>
        </p:nvSpPr>
        <p:spPr>
          <a:xfrm>
            <a:off x="7546470" y="3830649"/>
            <a:ext cx="32634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Schuifpui achter met ventilatierooster</a:t>
            </a:r>
          </a:p>
          <a:p>
            <a:endParaRPr lang="nl-NL" dirty="0"/>
          </a:p>
          <a:p>
            <a:r>
              <a:rPr lang="nl-NL" dirty="0"/>
              <a:t>Door reflectie van glas zijn de personen buiten te zien.</a:t>
            </a:r>
          </a:p>
        </p:txBody>
      </p:sp>
    </p:spTree>
    <p:extLst>
      <p:ext uri="{BB962C8B-B14F-4D97-AF65-F5344CB8AC3E}">
        <p14:creationId xmlns:p14="http://schemas.microsoft.com/office/powerpoint/2010/main" val="3128476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3BEA0B-4218-1762-ABD0-18E73A2BE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Woning 5 (1)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329DFF26-C013-7711-9DFD-4316F3504F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358" y="1979338"/>
            <a:ext cx="1798876" cy="185966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6A52DE8-BA73-CB7F-ACDF-FEC68383A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591" y="1979338"/>
            <a:ext cx="1798876" cy="185966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2A59563E-BDD3-A74F-C564-E87F70C385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954" y="1979338"/>
            <a:ext cx="1798876" cy="1859664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EB0CFD5B-042C-C736-24F0-D69CB94E0EA2}"/>
              </a:ext>
            </a:extLst>
          </p:cNvPr>
          <p:cNvSpPr txBox="1"/>
          <p:nvPr/>
        </p:nvSpPr>
        <p:spPr>
          <a:xfrm>
            <a:off x="2325451" y="3920905"/>
            <a:ext cx="4587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Voorkant woning</a:t>
            </a:r>
          </a:p>
          <a:p>
            <a:r>
              <a:rPr lang="nl-NL" dirty="0"/>
              <a:t>Hier is te zien dat de doorlopende betonlatei tussen 2 ramen erg warm is. </a:t>
            </a:r>
          </a:p>
          <a:p>
            <a:r>
              <a:rPr lang="nl-NL" dirty="0"/>
              <a:t>Links raam buren, rechts raam warmtescan</a:t>
            </a:r>
          </a:p>
          <a:p>
            <a:endParaRPr lang="nl-NL" dirty="0"/>
          </a:p>
          <a:p>
            <a:r>
              <a:rPr lang="nl-NL" dirty="0"/>
              <a:t>Als de en woning minder goed is geïsoleerd dan de andere kan dit effect hebben op je eigen energierekening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4403727E-978E-D363-0DB5-F0D4E550E71C}"/>
              </a:ext>
            </a:extLst>
          </p:cNvPr>
          <p:cNvSpPr txBox="1"/>
          <p:nvPr/>
        </p:nvSpPr>
        <p:spPr>
          <a:xfrm>
            <a:off x="7206591" y="4001151"/>
            <a:ext cx="2121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Keuken uitbouw zijkant woning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9D8481E3-96D1-6FA1-C0B4-5A846152164A}"/>
              </a:ext>
            </a:extLst>
          </p:cNvPr>
          <p:cNvSpPr txBox="1"/>
          <p:nvPr/>
        </p:nvSpPr>
        <p:spPr>
          <a:xfrm>
            <a:off x="9620954" y="4108728"/>
            <a:ext cx="2121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Badkamer raam boven</a:t>
            </a:r>
          </a:p>
        </p:txBody>
      </p:sp>
      <p:pic>
        <p:nvPicPr>
          <p:cNvPr id="6146" name="Picture 2" descr="Uitstekende latei afzagen - Bouwen en klussen - GoT">
            <a:extLst>
              <a:ext uri="{FF2B5EF4-FFF2-40B4-BE49-F238E27FC236}">
                <a16:creationId xmlns:a16="http://schemas.microsoft.com/office/drawing/2014/main" id="{9F9882CA-B4E7-D676-71AD-89F78BA68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115" y="1979338"/>
            <a:ext cx="2470081" cy="185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181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30DBB8-0E57-8AE9-5B1C-9EEA6270F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Woning 5 (2)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8E8B34BF-C8FB-537A-2E06-63A3FFDF39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548" y="2512243"/>
            <a:ext cx="1798876" cy="185966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3F35F7F-1954-6721-742C-D49718530D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318" y="2512243"/>
            <a:ext cx="1798876" cy="185966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B7E01C7-16E5-DB19-2BFC-A01AD44017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956" y="2512243"/>
            <a:ext cx="1798876" cy="1859664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7216E213-A2AD-0699-BD90-83B79238FFD9}"/>
              </a:ext>
            </a:extLst>
          </p:cNvPr>
          <p:cNvSpPr txBox="1"/>
          <p:nvPr/>
        </p:nvSpPr>
        <p:spPr>
          <a:xfrm>
            <a:off x="2000547" y="4691510"/>
            <a:ext cx="20203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Zijkant woning. Warmste punt is uitlaat door dak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3E0C2C4-1592-6F94-F125-27A13DEAA177}"/>
              </a:ext>
            </a:extLst>
          </p:cNvPr>
          <p:cNvSpPr txBox="1"/>
          <p:nvPr/>
        </p:nvSpPr>
        <p:spPr>
          <a:xfrm>
            <a:off x="5050395" y="4691509"/>
            <a:ext cx="18927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Achterkant woning.</a:t>
            </a:r>
          </a:p>
          <a:p>
            <a:r>
              <a:rPr lang="nl-NL" dirty="0"/>
              <a:t>Achterdeur naar tuin dicht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B296A6F9-4FC4-31C1-27FC-BA6A5C32EB73}"/>
              </a:ext>
            </a:extLst>
          </p:cNvPr>
          <p:cNvSpPr txBox="1"/>
          <p:nvPr/>
        </p:nvSpPr>
        <p:spPr>
          <a:xfrm>
            <a:off x="7110586" y="4691510"/>
            <a:ext cx="18927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Achterkant woning</a:t>
            </a:r>
          </a:p>
          <a:p>
            <a:r>
              <a:rPr lang="nl-NL" dirty="0"/>
              <a:t>Test achterdeur naar tuin open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C04662DF-5E4A-811F-76EE-1AD8E834D4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625" y="2512243"/>
            <a:ext cx="1798876" cy="1859664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4337B6C0-7950-52CA-5D86-8ED47CA5FF14}"/>
              </a:ext>
            </a:extLst>
          </p:cNvPr>
          <p:cNvSpPr txBox="1"/>
          <p:nvPr/>
        </p:nvSpPr>
        <p:spPr>
          <a:xfrm>
            <a:off x="9975625" y="4691510"/>
            <a:ext cx="18927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Zij- en achterkant</a:t>
            </a:r>
          </a:p>
          <a:p>
            <a:r>
              <a:rPr lang="nl-NL" dirty="0" err="1"/>
              <a:t>Hotspot</a:t>
            </a:r>
            <a:r>
              <a:rPr lang="nl-NL" dirty="0"/>
              <a:t> 1 is </a:t>
            </a:r>
            <a:r>
              <a:rPr lang="nl-NL" dirty="0" err="1"/>
              <a:t>ventilatieuitlaat</a:t>
            </a:r>
            <a:r>
              <a:rPr lang="nl-NL" dirty="0"/>
              <a:t>, </a:t>
            </a:r>
            <a:r>
              <a:rPr lang="nl-NL" dirty="0" err="1"/>
              <a:t>hotspot</a:t>
            </a:r>
            <a:r>
              <a:rPr lang="nl-NL" dirty="0"/>
              <a:t> 2 badkamer</a:t>
            </a:r>
          </a:p>
        </p:txBody>
      </p:sp>
    </p:spTree>
    <p:extLst>
      <p:ext uri="{BB962C8B-B14F-4D97-AF65-F5344CB8AC3E}">
        <p14:creationId xmlns:p14="http://schemas.microsoft.com/office/powerpoint/2010/main" val="4126801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A1C1BF-04FF-FA48-3303-CC8010E76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Woning 6 (1)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267512DF-89BF-DDBE-4198-CB83E32DF3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787" y="1876999"/>
            <a:ext cx="1798876" cy="185966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CA46BAE4-E50B-8176-6676-2BB9B83A12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998" y="1876999"/>
            <a:ext cx="1798876" cy="185966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0DA73A95-0CC8-53A8-9929-6CAC45C42B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209" y="1874642"/>
            <a:ext cx="1798876" cy="1859664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04889D88-4375-7B45-58C6-A8F0D2A1C65A}"/>
              </a:ext>
            </a:extLst>
          </p:cNvPr>
          <p:cNvSpPr txBox="1"/>
          <p:nvPr/>
        </p:nvSpPr>
        <p:spPr>
          <a:xfrm>
            <a:off x="2833786" y="3907552"/>
            <a:ext cx="24271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Voordeur</a:t>
            </a:r>
          </a:p>
          <a:p>
            <a:r>
              <a:rPr lang="nl-NL" dirty="0"/>
              <a:t>Brievenbus koud vanwege metaal.</a:t>
            </a:r>
          </a:p>
          <a:p>
            <a:r>
              <a:rPr lang="nl-NL" dirty="0"/>
              <a:t>Binnen is wel meetbaar dat meer koude naar binnen treedt, kan metalen klep zijn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B3B9C32C-EFD4-05C9-FAB7-D32FACCB14CA}"/>
              </a:ext>
            </a:extLst>
          </p:cNvPr>
          <p:cNvSpPr txBox="1"/>
          <p:nvPr/>
        </p:nvSpPr>
        <p:spPr>
          <a:xfrm>
            <a:off x="5746997" y="3922974"/>
            <a:ext cx="20808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Voordeur</a:t>
            </a:r>
          </a:p>
          <a:p>
            <a:r>
              <a:rPr lang="nl-NL" dirty="0"/>
              <a:t>Buiten linksboven. </a:t>
            </a:r>
          </a:p>
          <a:p>
            <a:r>
              <a:rPr lang="nl-NL" dirty="0"/>
              <a:t>Geen goede sluiting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997AA7A3-9FF1-AECD-A0F7-FC49B9A85116}"/>
              </a:ext>
            </a:extLst>
          </p:cNvPr>
          <p:cNvSpPr txBox="1"/>
          <p:nvPr/>
        </p:nvSpPr>
        <p:spPr>
          <a:xfrm>
            <a:off x="8660208" y="3924397"/>
            <a:ext cx="20808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Voordeur</a:t>
            </a:r>
          </a:p>
          <a:p>
            <a:r>
              <a:rPr lang="nl-NL" dirty="0"/>
              <a:t>Buiten rechtsboven. </a:t>
            </a:r>
          </a:p>
          <a:p>
            <a:r>
              <a:rPr lang="nl-NL" dirty="0"/>
              <a:t>Geen goede sluiting</a:t>
            </a:r>
          </a:p>
        </p:txBody>
      </p:sp>
    </p:spTree>
    <p:extLst>
      <p:ext uri="{BB962C8B-B14F-4D97-AF65-F5344CB8AC3E}">
        <p14:creationId xmlns:p14="http://schemas.microsoft.com/office/powerpoint/2010/main" val="3047690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3A1C87-4B98-749C-2DAB-569CBC90D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Woning 6 (2)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F0106BBD-AB38-4044-4DE6-EC2C1707E6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670" y="2499168"/>
            <a:ext cx="1798876" cy="185966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520D0B4-D53D-57EB-05F1-60133631BD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612" y="2499168"/>
            <a:ext cx="1798876" cy="185966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5F1A3AD-D836-AC5F-FC6A-CFDA9EF516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554" y="2499168"/>
            <a:ext cx="1798876" cy="1859664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F9534895-BEE9-6F14-C4C3-EBF6ABAB966E}"/>
              </a:ext>
            </a:extLst>
          </p:cNvPr>
          <p:cNvSpPr txBox="1"/>
          <p:nvPr/>
        </p:nvSpPr>
        <p:spPr>
          <a:xfrm>
            <a:off x="2650670" y="4628561"/>
            <a:ext cx="21095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Ramen 2</a:t>
            </a:r>
            <a:r>
              <a:rPr lang="nl-NL" baseline="30000" dirty="0"/>
              <a:t>de</a:t>
            </a:r>
            <a:r>
              <a:rPr lang="nl-NL" dirty="0"/>
              <a:t> verdieping rolluiken open</a:t>
            </a:r>
          </a:p>
          <a:p>
            <a:r>
              <a:rPr lang="nl-NL" dirty="0"/>
              <a:t>1</a:t>
            </a:r>
            <a:r>
              <a:rPr lang="nl-NL" baseline="30000" dirty="0"/>
              <a:t>ste</a:t>
            </a:r>
            <a:r>
              <a:rPr lang="nl-NL" dirty="0"/>
              <a:t> </a:t>
            </a:r>
            <a:r>
              <a:rPr lang="nl-NL" dirty="0" err="1"/>
              <a:t>verd</a:t>
            </a:r>
            <a:r>
              <a:rPr lang="nl-NL" dirty="0"/>
              <a:t>. Links dicht</a:t>
            </a:r>
          </a:p>
          <a:p>
            <a:r>
              <a:rPr lang="nl-NL" dirty="0"/>
              <a:t>1</a:t>
            </a:r>
            <a:r>
              <a:rPr lang="nl-NL" baseline="30000" dirty="0"/>
              <a:t>ste</a:t>
            </a:r>
            <a:r>
              <a:rPr lang="nl-NL" dirty="0"/>
              <a:t> </a:t>
            </a:r>
            <a:r>
              <a:rPr lang="nl-NL" dirty="0" err="1"/>
              <a:t>verd</a:t>
            </a:r>
            <a:r>
              <a:rPr lang="nl-NL" dirty="0"/>
              <a:t>. rechts iets omhoog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1C0944E-F073-6DDF-CDD7-54BA07D20942}"/>
              </a:ext>
            </a:extLst>
          </p:cNvPr>
          <p:cNvSpPr txBox="1"/>
          <p:nvPr/>
        </p:nvSpPr>
        <p:spPr>
          <a:xfrm>
            <a:off x="5465109" y="4628561"/>
            <a:ext cx="2109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Achterdeur links</a:t>
            </a:r>
          </a:p>
          <a:p>
            <a:r>
              <a:rPr lang="nl-NL" dirty="0"/>
              <a:t>Raam rechts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28E3CD40-3771-955C-985F-02456E165EDB}"/>
              </a:ext>
            </a:extLst>
          </p:cNvPr>
          <p:cNvSpPr txBox="1"/>
          <p:nvPr/>
        </p:nvSpPr>
        <p:spPr>
          <a:xfrm>
            <a:off x="8279548" y="4628561"/>
            <a:ext cx="2109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Enkele medewandelaars</a:t>
            </a:r>
          </a:p>
        </p:txBody>
      </p:sp>
    </p:spTree>
    <p:extLst>
      <p:ext uri="{BB962C8B-B14F-4D97-AF65-F5344CB8AC3E}">
        <p14:creationId xmlns:p14="http://schemas.microsoft.com/office/powerpoint/2010/main" val="3155484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9B1004-03B5-5DEB-4326-8DEA609EF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Warmtebeeld: wat levert het mij op?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E8BB7D2-DE19-93E2-16D0-F94CAA840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Een duidelijk beeld van warmtelekken</a:t>
            </a:r>
          </a:p>
          <a:p>
            <a:r>
              <a:rPr lang="nl-NL" dirty="0"/>
              <a:t>Inschatting van aard van het probleem</a:t>
            </a:r>
          </a:p>
          <a:p>
            <a:r>
              <a:rPr lang="nl-NL" dirty="0"/>
              <a:t>Mogelijke ideeën voor een oplossing</a:t>
            </a:r>
          </a:p>
          <a:p>
            <a:r>
              <a:rPr lang="nl-NL" dirty="0"/>
              <a:t>Van tochtstrip tot constructief probleem in de woning</a:t>
            </a:r>
          </a:p>
          <a:p>
            <a:endParaRPr lang="nl-NL" dirty="0"/>
          </a:p>
          <a:p>
            <a:r>
              <a:rPr lang="nl-NL" dirty="0" err="1"/>
              <a:t>SmartTwin</a:t>
            </a:r>
            <a:r>
              <a:rPr lang="nl-NL" dirty="0"/>
              <a:t> + warmtebeeldscanner leveren een goed beeld op van uw woning en de mogelijke haalbare oplossingen.</a:t>
            </a:r>
          </a:p>
          <a:p>
            <a:r>
              <a:rPr lang="nl-NL" dirty="0"/>
              <a:t>Geïnteresseerd? Neem contact met ons op en we bespreken met u de mogelijkheden.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99810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50481B-4AB5-3250-8ED3-D81A9698C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Onderzochte adressen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C6BB22D-2ACC-5692-B52D-5E74046D9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Vanuit Buurtkracht en het wijkteam Emma is een vraag gekomen om </a:t>
            </a:r>
            <a:r>
              <a:rPr lang="nl-NL"/>
              <a:t>een warmtescan uit te voeren.</a:t>
            </a:r>
            <a:endParaRPr lang="nl-NL" dirty="0"/>
          </a:p>
          <a:p>
            <a:r>
              <a:rPr lang="nl-NL" dirty="0"/>
              <a:t>Daarbij zijn 6 woningen </a:t>
            </a:r>
            <a:br>
              <a:rPr lang="nl-NL" dirty="0"/>
            </a:br>
            <a:r>
              <a:rPr lang="nl-NL" dirty="0"/>
              <a:t>onderzocht aan de buitenkant</a:t>
            </a:r>
          </a:p>
          <a:p>
            <a:r>
              <a:rPr lang="nl-NL" dirty="0"/>
              <a:t>De woningen zijn relatief jong van</a:t>
            </a:r>
            <a:br>
              <a:rPr lang="nl-NL" dirty="0"/>
            </a:br>
            <a:r>
              <a:rPr lang="nl-NL" dirty="0"/>
              <a:t>1999 en nieuwer.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C420050-A982-31F8-EDEF-D23CB72A5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9940" y="2698046"/>
            <a:ext cx="4646113" cy="3382062"/>
          </a:xfrm>
          <a:prstGeom prst="ellipse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5427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2DEA45-472F-43BD-39B5-ECA9D29BC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Meetcondities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DBC957D-08B2-E5FC-6F80-2A69B3310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Het weer is van invloed op metingen</a:t>
            </a:r>
          </a:p>
          <a:p>
            <a:r>
              <a:rPr lang="nl-NL" dirty="0"/>
              <a:t>Alle scans zijn onder dezelfde weersomstandigheden</a:t>
            </a:r>
            <a:br>
              <a:rPr lang="nl-NL" dirty="0"/>
            </a:br>
            <a:r>
              <a:rPr lang="nl-NL" dirty="0"/>
              <a:t>gemaakt</a:t>
            </a:r>
          </a:p>
          <a:p>
            <a:r>
              <a:rPr lang="nl-NL" dirty="0"/>
              <a:t>Het weer was als volgt:</a:t>
            </a:r>
          </a:p>
          <a:p>
            <a:pPr lvl="1"/>
            <a:r>
              <a:rPr lang="nl-NL" dirty="0"/>
              <a:t>Geen regen</a:t>
            </a:r>
          </a:p>
          <a:p>
            <a:pPr lvl="1"/>
            <a:r>
              <a:rPr lang="nl-NL" dirty="0"/>
              <a:t>Temperatuur ongeveer 9 graden</a:t>
            </a:r>
          </a:p>
          <a:p>
            <a:pPr lvl="1"/>
            <a:r>
              <a:rPr lang="nl-NL" dirty="0"/>
              <a:t>Nauwelijks wind</a:t>
            </a:r>
          </a:p>
          <a:p>
            <a:pPr lvl="1"/>
            <a:r>
              <a:rPr lang="nl-NL" dirty="0"/>
              <a:t>Tijd tussen 19:40 uur en 21:15 uur</a:t>
            </a:r>
          </a:p>
          <a:p>
            <a:pPr lvl="1"/>
            <a:endParaRPr lang="nl-NL" dirty="0"/>
          </a:p>
          <a:p>
            <a:r>
              <a:rPr lang="nl-NL" dirty="0"/>
              <a:t>Gebruikte warmtebeeldscanner </a:t>
            </a:r>
          </a:p>
          <a:p>
            <a:endParaRPr lang="nl-NL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D6454B2-B0AF-14D8-F7E9-871317D64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874" y="2814769"/>
            <a:ext cx="3362194" cy="336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jl: rechts 3">
            <a:extLst>
              <a:ext uri="{FF2B5EF4-FFF2-40B4-BE49-F238E27FC236}">
                <a16:creationId xmlns:a16="http://schemas.microsoft.com/office/drawing/2014/main" id="{8493C052-F791-0405-C070-0D5F7EB2BD63}"/>
              </a:ext>
            </a:extLst>
          </p:cNvPr>
          <p:cNvSpPr/>
          <p:nvPr/>
        </p:nvSpPr>
        <p:spPr>
          <a:xfrm>
            <a:off x="6501008" y="5430033"/>
            <a:ext cx="1152395" cy="26930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481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6A3DC9-5703-2DF4-7374-D4E2FF644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Warmtebeeld uitleg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5EB523-7AB5-9444-FA02-F5A5434271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Even kort iets over temperaturen</a:t>
            </a:r>
          </a:p>
          <a:p>
            <a:pPr lvl="1"/>
            <a:r>
              <a:rPr lang="nl-NL" dirty="0"/>
              <a:t>Spot temperatuur : daar waar je op richt</a:t>
            </a:r>
          </a:p>
          <a:p>
            <a:pPr lvl="1"/>
            <a:r>
              <a:rPr lang="nl-NL" dirty="0"/>
              <a:t>Hoogst gemeten temperatuur in beeld</a:t>
            </a:r>
          </a:p>
          <a:p>
            <a:pPr lvl="1"/>
            <a:r>
              <a:rPr lang="nl-NL" dirty="0"/>
              <a:t>Laagst gemeten temperatuur in beeld</a:t>
            </a:r>
          </a:p>
          <a:p>
            <a:r>
              <a:rPr lang="nl-NL" dirty="0"/>
              <a:t>Scan van een garagepoort</a:t>
            </a:r>
          </a:p>
          <a:p>
            <a:pPr lvl="1"/>
            <a:r>
              <a:rPr lang="nl-NL" dirty="0"/>
              <a:t>Spot temperatuur : 13,9 ⁰C</a:t>
            </a:r>
          </a:p>
          <a:p>
            <a:pPr lvl="1"/>
            <a:r>
              <a:rPr lang="nl-NL" dirty="0"/>
              <a:t>Hoogste temperatuur : 19,0 ⁰C </a:t>
            </a:r>
            <a:r>
              <a:rPr lang="nl-NL" dirty="0">
                <a:sym typeface="Wingdings" panose="05000000000000000000" pitchFamily="2" charset="2"/>
              </a:rPr>
              <a:t> LED spot</a:t>
            </a:r>
            <a:endParaRPr lang="nl-NL" dirty="0"/>
          </a:p>
          <a:p>
            <a:pPr lvl="1"/>
            <a:r>
              <a:rPr lang="nl-NL" dirty="0"/>
              <a:t>Laagste temperatuur : 11,0 ⁰C</a:t>
            </a:r>
          </a:p>
          <a:p>
            <a:r>
              <a:rPr lang="nl-NL" dirty="0"/>
              <a:t>Verder in beeld:</a:t>
            </a:r>
          </a:p>
          <a:p>
            <a:pPr lvl="1"/>
            <a:r>
              <a:rPr lang="nl-NL" dirty="0"/>
              <a:t>Kleurschaal voor temperatuur (rechts)</a:t>
            </a:r>
          </a:p>
          <a:p>
            <a:pPr lvl="1"/>
            <a:r>
              <a:rPr lang="nl-NL" dirty="0"/>
              <a:t>Technische instellingen van scanner (onder)</a:t>
            </a:r>
          </a:p>
        </p:txBody>
      </p:sp>
      <p:pic>
        <p:nvPicPr>
          <p:cNvPr id="4" name="Tijdelijke aanduiding voor inhoud 4">
            <a:extLst>
              <a:ext uri="{FF2B5EF4-FFF2-40B4-BE49-F238E27FC236}">
                <a16:creationId xmlns:a16="http://schemas.microsoft.com/office/drawing/2014/main" id="{7B0C6F34-CB00-E816-C091-8DE077A3DD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030" y="2481203"/>
            <a:ext cx="3137770" cy="324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5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976664-1072-D445-6412-F1C78CF20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Woning 1 (1)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31972F06-8C7E-0187-9A94-226F7D6B4F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077" y="2656683"/>
            <a:ext cx="1798876" cy="185966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3206509-5232-9A5C-E3C2-A6561D3A17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651" y="2656683"/>
            <a:ext cx="1798876" cy="185966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0793DFBC-B6A2-6A00-8B49-8BDA09B4D3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225" y="2656683"/>
            <a:ext cx="1798876" cy="1859664"/>
          </a:xfrm>
          <a:prstGeom prst="rect">
            <a:avLst/>
          </a:prstGeom>
        </p:spPr>
      </p:pic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ABC6A6D3-9D9A-ED6A-A0EB-B07B33A846FD}"/>
              </a:ext>
            </a:extLst>
          </p:cNvPr>
          <p:cNvSpPr txBox="1">
            <a:spLocks/>
          </p:cNvSpPr>
          <p:nvPr/>
        </p:nvSpPr>
        <p:spPr>
          <a:xfrm>
            <a:off x="1384300" y="1825625"/>
            <a:ext cx="99695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Een garagepoort : een </a:t>
            </a:r>
            <a:r>
              <a:rPr lang="nl-NL" dirty="0" err="1"/>
              <a:t>sectionale</a:t>
            </a:r>
            <a:r>
              <a:rPr lang="nl-NL" dirty="0"/>
              <a:t> poort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De poort heeft een goede isolerende waarde</a:t>
            </a:r>
          </a:p>
          <a:p>
            <a:pPr lvl="1"/>
            <a:r>
              <a:rPr lang="nl-NL" dirty="0"/>
              <a:t>De woning boven de garage is warmer als de garagepoort</a:t>
            </a:r>
          </a:p>
          <a:p>
            <a:pPr lvl="1"/>
            <a:r>
              <a:rPr lang="nl-NL" dirty="0"/>
              <a:t>Vraag: is garage verwarmd?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FD22DACE-B58D-9B54-E011-F2188CBFCF6A}"/>
              </a:ext>
            </a:extLst>
          </p:cNvPr>
          <p:cNvSpPr txBox="1"/>
          <p:nvPr/>
        </p:nvSpPr>
        <p:spPr>
          <a:xfrm>
            <a:off x="3064077" y="4609678"/>
            <a:ext cx="1798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Gesloten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81CEA211-83E3-5D35-FE2F-8F2465B396D8}"/>
              </a:ext>
            </a:extLst>
          </p:cNvPr>
          <p:cNvSpPr txBox="1"/>
          <p:nvPr/>
        </p:nvSpPr>
        <p:spPr>
          <a:xfrm>
            <a:off x="5710651" y="4609678"/>
            <a:ext cx="2009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Opening onderkant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F7131840-2F41-CAEA-8B99-B3A381852E36}"/>
              </a:ext>
            </a:extLst>
          </p:cNvPr>
          <p:cNvSpPr txBox="1"/>
          <p:nvPr/>
        </p:nvSpPr>
        <p:spPr>
          <a:xfrm>
            <a:off x="8357225" y="4609678"/>
            <a:ext cx="2009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Geopend</a:t>
            </a:r>
          </a:p>
        </p:txBody>
      </p:sp>
    </p:spTree>
    <p:extLst>
      <p:ext uri="{BB962C8B-B14F-4D97-AF65-F5344CB8AC3E}">
        <p14:creationId xmlns:p14="http://schemas.microsoft.com/office/powerpoint/2010/main" val="640816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BE4516-BEFE-BCC1-238B-963645C62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Woning 1 (2)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81A1D0B6-6C2A-A443-7455-D258827FCF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539" y="1852966"/>
            <a:ext cx="1798876" cy="185966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594D61C-3674-F76A-76FE-103DAE7D39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035" y="1852966"/>
            <a:ext cx="1798876" cy="1859664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AD4D8B64-DE42-172B-E519-787E78CDA8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531" y="1852966"/>
            <a:ext cx="1798876" cy="1859664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8D8CA8C6-7BC9-3D34-CFCB-DDDB293295E4}"/>
              </a:ext>
            </a:extLst>
          </p:cNvPr>
          <p:cNvSpPr txBox="1"/>
          <p:nvPr/>
        </p:nvSpPr>
        <p:spPr>
          <a:xfrm>
            <a:off x="2201350" y="3755695"/>
            <a:ext cx="2043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Raam met balken</a:t>
            </a:r>
            <a:br>
              <a:rPr lang="nl-NL" dirty="0"/>
            </a:br>
            <a:br>
              <a:rPr lang="nl-NL" dirty="0"/>
            </a:br>
            <a:r>
              <a:rPr lang="nl-NL" dirty="0"/>
              <a:t>Voorbeeld: 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72867DE1-20F6-11B3-0AF3-7916870FE4B1}"/>
              </a:ext>
            </a:extLst>
          </p:cNvPr>
          <p:cNvSpPr txBox="1"/>
          <p:nvPr/>
        </p:nvSpPr>
        <p:spPr>
          <a:xfrm>
            <a:off x="4644373" y="3759845"/>
            <a:ext cx="2043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Zijkant glazen blokken wand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08D16277-E445-6B17-5994-FDCBED7AF6A1}"/>
              </a:ext>
            </a:extLst>
          </p:cNvPr>
          <p:cNvSpPr txBox="1"/>
          <p:nvPr/>
        </p:nvSpPr>
        <p:spPr>
          <a:xfrm>
            <a:off x="7087396" y="3713678"/>
            <a:ext cx="2043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Schuifpui keuken</a:t>
            </a:r>
          </a:p>
        </p:txBody>
      </p:sp>
      <p:pic>
        <p:nvPicPr>
          <p:cNvPr id="2050" name="Picture 2" descr="Aluminium kozijnen | Hoge isolatiewaarde en strak uiterlijk">
            <a:extLst>
              <a:ext uri="{FF2B5EF4-FFF2-40B4-BE49-F238E27FC236}">
                <a16:creationId xmlns:a16="http://schemas.microsoft.com/office/drawing/2014/main" id="{E08D003E-F83E-5100-7036-B208B82BE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825" y="4722090"/>
            <a:ext cx="1978076" cy="148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lazen bouwsteen">
            <a:extLst>
              <a:ext uri="{FF2B5EF4-FFF2-40B4-BE49-F238E27FC236}">
                <a16:creationId xmlns:a16="http://schemas.microsoft.com/office/drawing/2014/main" id="{DFF04891-BD97-8FFD-0B1D-6EFD08147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035" y="4722090"/>
            <a:ext cx="2146796" cy="148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Tijdelijke aanduiding voor inhoud 15">
            <a:extLst>
              <a:ext uri="{FF2B5EF4-FFF2-40B4-BE49-F238E27FC236}">
                <a16:creationId xmlns:a16="http://schemas.microsoft.com/office/drawing/2014/main" id="{4683AEC0-A087-A051-4D72-F03D4F343A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027" y="1852966"/>
            <a:ext cx="1798876" cy="1859664"/>
          </a:xfrm>
          <a:prstGeom prst="rect">
            <a:avLst/>
          </a:prstGeom>
        </p:spPr>
      </p:pic>
      <p:sp>
        <p:nvSpPr>
          <p:cNvPr id="22" name="Tekstvak 21">
            <a:extLst>
              <a:ext uri="{FF2B5EF4-FFF2-40B4-BE49-F238E27FC236}">
                <a16:creationId xmlns:a16="http://schemas.microsoft.com/office/drawing/2014/main" id="{C1C8BAE2-C88B-0A23-6CCE-0FD79B268C56}"/>
              </a:ext>
            </a:extLst>
          </p:cNvPr>
          <p:cNvSpPr txBox="1"/>
          <p:nvPr/>
        </p:nvSpPr>
        <p:spPr>
          <a:xfrm>
            <a:off x="9621047" y="3712630"/>
            <a:ext cx="2364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Raam bovenverdieping</a:t>
            </a:r>
          </a:p>
          <a:p>
            <a:r>
              <a:rPr lang="nl-NL" dirty="0"/>
              <a:t>met ventilatierooster</a:t>
            </a:r>
          </a:p>
        </p:txBody>
      </p:sp>
      <p:pic>
        <p:nvPicPr>
          <p:cNvPr id="3078" name="Picture 6" descr="Zwetsloot Kozijnen Fabriek: Ventilatie roosters van Aralco NVS">
            <a:extLst>
              <a:ext uri="{FF2B5EF4-FFF2-40B4-BE49-F238E27FC236}">
                <a16:creationId xmlns:a16="http://schemas.microsoft.com/office/drawing/2014/main" id="{F478D17C-9474-3322-6F04-CDC468A504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2" t="14859"/>
          <a:stretch>
            <a:fillRect/>
          </a:stretch>
        </p:blipFill>
        <p:spPr bwMode="auto">
          <a:xfrm>
            <a:off x="9569027" y="4679025"/>
            <a:ext cx="2076979" cy="150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558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D7B63C-D4AE-E068-5B2E-1DFBA95D8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Woning 2 (1)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A4F9F6D-2D20-8A0A-BB7D-02703FB3CA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938" y="2402740"/>
            <a:ext cx="1798876" cy="1859664"/>
          </a:xfrm>
          <a:prstGeom prst="rect">
            <a:avLst/>
          </a:prstGeom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DBA190C7-A6BF-FC1A-B2D1-84B90A4DCEFF}"/>
              </a:ext>
            </a:extLst>
          </p:cNvPr>
          <p:cNvSpPr txBox="1">
            <a:spLocks/>
          </p:cNvSpPr>
          <p:nvPr/>
        </p:nvSpPr>
        <p:spPr>
          <a:xfrm>
            <a:off x="1384300" y="1825625"/>
            <a:ext cx="99695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De garagepoort : een </a:t>
            </a:r>
            <a:r>
              <a:rPr lang="nl-NL" dirty="0" err="1"/>
              <a:t>sectionale</a:t>
            </a:r>
            <a:r>
              <a:rPr lang="nl-NL" dirty="0"/>
              <a:t> poort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De poort lijdt aan warmteverlies tussen de schotten in.</a:t>
            </a:r>
          </a:p>
          <a:p>
            <a:pPr lvl="1"/>
            <a:r>
              <a:rPr lang="nl-NL" dirty="0"/>
              <a:t>Rubberen </a:t>
            </a:r>
            <a:r>
              <a:rPr lang="nl-NL" dirty="0" err="1"/>
              <a:t>afdichtingsstrips</a:t>
            </a:r>
            <a:r>
              <a:rPr lang="nl-NL" dirty="0"/>
              <a:t> niet aanwezig?</a:t>
            </a:r>
          </a:p>
          <a:p>
            <a:r>
              <a:rPr lang="nl-NL" dirty="0"/>
              <a:t>Aan de onderkant verliest de poort de meeste warmte</a:t>
            </a:r>
          </a:p>
          <a:p>
            <a:pPr lvl="1"/>
            <a:r>
              <a:rPr lang="nl-NL" dirty="0"/>
              <a:t>Sluit niet goed aan op de grond?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043749C4-6E46-95A5-DE96-4FEA327EF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246" y="2402740"/>
            <a:ext cx="1798876" cy="1859664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89DB941F-E4FA-2C1E-F8E5-DA4A266982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554" y="2402740"/>
            <a:ext cx="1798876" cy="185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142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C4F9EE-AE47-2CDA-505E-668477769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Woning 2 (2)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CE6188F-7837-A0A6-8614-9CB620618D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692" y="1885490"/>
            <a:ext cx="1798876" cy="185966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CDE199C6-79FC-1E25-A221-90C480D830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436" y="1885490"/>
            <a:ext cx="1798876" cy="185966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8E8E3266-5ABC-E42A-42AE-29C4952C46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180" y="1885490"/>
            <a:ext cx="1798876" cy="185966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F66CFB0-9E26-366E-F0FB-7FD496DA24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924" y="1885490"/>
            <a:ext cx="1798876" cy="1859664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0D0065-8ACD-2208-451D-7C30395B07E9}"/>
              </a:ext>
            </a:extLst>
          </p:cNvPr>
          <p:cNvSpPr txBox="1">
            <a:spLocks/>
          </p:cNvSpPr>
          <p:nvPr/>
        </p:nvSpPr>
        <p:spPr>
          <a:xfrm>
            <a:off x="1384300" y="3939956"/>
            <a:ext cx="9969500" cy="22370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Hier zijn enkele voorbeelden waar de warmte het meest zichtbaar is.</a:t>
            </a:r>
          </a:p>
          <a:p>
            <a:r>
              <a:rPr lang="nl-NL" dirty="0"/>
              <a:t>Te zien is dat dit altijd bij het kozijn of de verbinding tussen kozijn en muur is</a:t>
            </a:r>
          </a:p>
          <a:p>
            <a:r>
              <a:rPr lang="nl-NL" dirty="0"/>
              <a:t>Ook hier zijn de ventilatieroosters te zien (beeld 3)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22938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BBA1A1-D4FA-FD10-CCD0-7EA467250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Woning 3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2031F985-5E1F-B2A8-69AF-94D50C429F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702" y="2499168"/>
            <a:ext cx="1798876" cy="185966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C30A799-E7FA-0989-60E6-33098BEDB4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014" y="2499168"/>
            <a:ext cx="1798876" cy="185966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05554A5-D544-2869-7950-68C58AD123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326" y="2499168"/>
            <a:ext cx="1798876" cy="1859664"/>
          </a:xfrm>
          <a:prstGeom prst="rect">
            <a:avLst/>
          </a:prstGeom>
        </p:spPr>
      </p:pic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3C26D6B3-A094-69FC-9753-3AED4358589D}"/>
              </a:ext>
            </a:extLst>
          </p:cNvPr>
          <p:cNvSpPr txBox="1">
            <a:spLocks/>
          </p:cNvSpPr>
          <p:nvPr/>
        </p:nvSpPr>
        <p:spPr>
          <a:xfrm>
            <a:off x="1384300" y="1825625"/>
            <a:ext cx="99695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Weinig bijzonderheden bij deze woning.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1851401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ergiekBrunssum_Template.potx" id="{A1F4EABE-8E72-4522-A8DB-A388136ABA26}" vid="{CDD659BF-8B65-4BEB-AFBF-929AD0B8E4B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</TotalTime>
  <Words>666</Words>
  <Application>Microsoft Office PowerPoint</Application>
  <PresentationFormat>Breedbeeld</PresentationFormat>
  <Paragraphs>137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Kantoorthema</vt:lpstr>
      <vt:lpstr>Warmtewandeling</vt:lpstr>
      <vt:lpstr>Onderzochte adressen</vt:lpstr>
      <vt:lpstr>Meetcondities</vt:lpstr>
      <vt:lpstr>Warmtebeeld uitleg</vt:lpstr>
      <vt:lpstr>Woning 1 (1)</vt:lpstr>
      <vt:lpstr>Woning 1 (2)</vt:lpstr>
      <vt:lpstr>Woning 2 (1)</vt:lpstr>
      <vt:lpstr>Woning 2 (2)</vt:lpstr>
      <vt:lpstr>Woning 3</vt:lpstr>
      <vt:lpstr>Woning 4 (1)</vt:lpstr>
      <vt:lpstr>Woning 4 (2)</vt:lpstr>
      <vt:lpstr>Woning 4 (3)</vt:lpstr>
      <vt:lpstr>Woning 5 (1)</vt:lpstr>
      <vt:lpstr>Woning 5 (2)</vt:lpstr>
      <vt:lpstr>Woning 6 (1)</vt:lpstr>
      <vt:lpstr>Woning 6 (2)</vt:lpstr>
      <vt:lpstr>Warmtebeeld: wat levert het mij op?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SmallToGo bv</dc:creator>
  <cp:lastModifiedBy>SmallToGo bv</cp:lastModifiedBy>
  <cp:revision>18</cp:revision>
  <dcterms:created xsi:type="dcterms:W3CDTF">2026-02-25T16:02:49Z</dcterms:created>
  <dcterms:modified xsi:type="dcterms:W3CDTF">2026-03-31T08:10:05Z</dcterms:modified>
</cp:coreProperties>
</file>